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handoutMasterIdLst>
    <p:handoutMasterId r:id="rId10"/>
  </p:handoutMasterIdLst>
  <p:sldIdLst>
    <p:sldId id="256" r:id="rId2"/>
    <p:sldId id="263" r:id="rId3"/>
    <p:sldId id="258" r:id="rId4"/>
    <p:sldId id="264" r:id="rId5"/>
    <p:sldId id="259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 showGuides="1">
      <p:cViewPr varScale="1">
        <p:scale>
          <a:sx n="161" d="100"/>
          <a:sy n="161" d="100"/>
        </p:scale>
        <p:origin x="150" y="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78" d="100"/>
          <a:sy n="78" d="100"/>
        </p:scale>
        <p:origin x="324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2C8AC9BA-731F-4597-9008-56D5139370E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1313B76-C712-4559-B229-D36B01F80BC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B3080C-26BB-4EED-B279-6288B08A3389}" type="datetimeFigureOut">
              <a:rPr lang="ru-RU" smtClean="0"/>
              <a:t>21.05.2025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988CEEE-3AA0-4CB2-95B9-EF087F1BFFF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2894151-046C-49FA-B173-4E622501E1B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28895C-8902-446E-9B5E-A50FDF17632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55257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8DE6C8-AB1D-4204-BC9C-3366B0BF04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4088" y="889820"/>
            <a:ext cx="9989574" cy="3598606"/>
          </a:xfrm>
        </p:spPr>
        <p:txBody>
          <a:bodyPr anchor="t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7B9009-EE50-4EE5-B6EB-CD6EC83D3F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4088" y="4488426"/>
            <a:ext cx="6991776" cy="1302774"/>
          </a:xfr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C8667E-058A-436F-B8EA-5B3A99D43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1EADE-8E88-4C7C-8AC5-FB148DE4940E}" type="datetime1">
              <a:rPr lang="en-US" smtClean="0"/>
              <a:t>5/21/2025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680305-1AD7-482D-BFFD-6CDB83AB3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5762A1-52E9-402D-B65E-DF193E44C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91849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6359C1-C098-4BF4-A55D-782F4E606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343C7E-1E8B-4D38-9B81-1AA2A8978E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A70B00-53AE-4D3F-91BE-A8D789ED9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C8B9C-477D-492A-96AD-1FC2CC997A73}" type="datetime1">
              <a:rPr lang="en-US" smtClean="0"/>
              <a:t>5/21/2025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647FC7-8124-4F70-A849-B6BCC5189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7CEBE4-50DC-47DB-B699-CCC024336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24434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B418279-D3B8-4C6A-AB74-9DE3777712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42322" y="997974"/>
            <a:ext cx="2349043" cy="49849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8F733C-9309-4197-BACA-207CDC8935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68927" y="997973"/>
            <a:ext cx="8473395" cy="49849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ACD4D0-5BE6-412D-B08B-5DFFD5935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3AED5-E26D-4E29-B1B3-7847B6779594}" type="datetime1">
              <a:rPr lang="en-US" smtClean="0"/>
              <a:t>5/21/2025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021651-B786-4A39-A10F-F5231D0A2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504D2D-9379-40DE-9F45-3004BE54F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65441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87CA6-BFD9-4CB1-8892-F6B062E82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DA8C3-9C0C-4E52-9A62-E4DB159E6B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C3EC35-E02F-41FF-9232-F90692A90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B6794-849E-4626-908B-D15793550EFB}" type="datetime1">
              <a:rPr lang="en-US" smtClean="0"/>
              <a:t>5/21/2025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D13D38-5DF1-443B-8A12-71E834FDC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5E644A-4A37-4757-9809-5B035E287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0281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6578B-CD85-4BF1-A729-E8E8079B5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383" y="1709738"/>
            <a:ext cx="10632067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8448C1-C13F-4826-8347-EEB00A6643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5383" y="4589463"/>
            <a:ext cx="10632067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06546A-957F-4C4D-9744-1177AD258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B64E7-5594-42A3-ADBF-E95A7ACEAD64}" type="datetime1">
              <a:rPr lang="en-US" smtClean="0"/>
              <a:t>5/21/2025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DB149C-CC63-4E3A-A83D-EF637EB51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B94775-7982-41EC-B584-D51224D38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80790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E4BD8-507D-48E4-A624-F16A741C3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14400"/>
            <a:ext cx="10691265" cy="130759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0A07E4-3A39-457C-A059-7DFB6039D9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04088" y="2221992"/>
            <a:ext cx="5212080" cy="37398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141E17-47CE-4A78-B0FA-0E9786DA67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81344" y="2221992"/>
            <a:ext cx="5212080" cy="37398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F02C13-D3ED-4044-9716-F29D79A18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62B0B-D248-4FFB-8695-AD7FA4B1284A}" type="datetime1">
              <a:rPr lang="en-US" smtClean="0"/>
              <a:t>5/21/2025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F334AD-FB29-4355-B5CF-85E61B4F3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5AA154-790C-4774-9C21-8C543E733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0170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07DD35-7673-4F88-86B0-634883B5E3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7" y="929147"/>
            <a:ext cx="10689336" cy="79845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C820D7-3E0B-47C6-A583-C4C839C5AF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4088" y="1756538"/>
            <a:ext cx="5212080" cy="657225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839A7B-97D5-400F-B802-A0FF28FE9F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4088" y="2442702"/>
            <a:ext cx="5212080" cy="35191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E0ECA2-DBF1-4681-9DFA-93AFD1B371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81344" y="1756538"/>
            <a:ext cx="5212080" cy="657225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90EBBBB-517F-4ED7-9E51-CF0F7590B4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81344" y="2442702"/>
            <a:ext cx="5212080" cy="35191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511B5C7-1E37-478F-B4B0-C7202FFE4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78EFB-9159-4510-B73F-4F0409ADE937}" type="datetime1">
              <a:rPr lang="en-US" smtClean="0"/>
              <a:t>5/21/2025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53F7EF-507C-4CB3-86C5-8B34FFFC1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E3DEA6-E4EB-4C2A-8B4F-55EC965B6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77612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32964-A933-4B98-A141-A4B316DAF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684C9D-23DA-42B0-9DD3-7592F72E8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C9412-2452-4BED-A324-9D8C115361AD}" type="datetime1">
              <a:rPr lang="en-US" smtClean="0"/>
              <a:t>5/21/2025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F8F05-876F-49D8-AE30-5BB2A91EC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3D20DA-9260-4577-BB51-789570A24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61650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2C1F24-E0A1-45A7-8EF5-92CD97993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18F62-D251-40E8-A23C-F4CFE9FEAB41}" type="datetime1">
              <a:rPr lang="en-US" smtClean="0"/>
              <a:t>5/21/2025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021C19-210E-46B0-9036-5D8AECC92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880FEF-487E-44DF-8615-DF2210419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02056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568EE-74C8-43A6-90BC-2DDD965CF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1069848"/>
            <a:ext cx="4093599" cy="131673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1C35AC-CAE3-48CF-A3E4-A075C9FDD7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069848"/>
            <a:ext cx="6172200" cy="47912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9D03EA-5FAD-4609-A2B8-624E426847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4088" y="2551176"/>
            <a:ext cx="4093599" cy="331927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58D2EA-2191-4216-B64D-067BDFE12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76144-149E-4874-93A5-554A0357CF82}" type="datetime1">
              <a:rPr lang="en-US" smtClean="0"/>
              <a:t>5/21/2025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042128-DAB4-481C-BEE6-3523E8E88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50E382-C500-4A4C-A7C6-43860383A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11987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FE98B-EACF-4251-A8AF-0D9EDD17C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1066800"/>
            <a:ext cx="4103431" cy="131752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05F473-761A-4002-AF70-9FF878D013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066800"/>
            <a:ext cx="6172200" cy="4794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0C2E6A-F834-4540-BB00-E13CB45DC3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4088" y="2552700"/>
            <a:ext cx="4103431" cy="33162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C38EAB-AD63-415C-B263-BA1D8FBE3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A65D8-0540-4835-AE5C-25D29DBA01BE}" type="datetime1">
              <a:rPr lang="en-US" smtClean="0"/>
              <a:t>5/21/2025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2E5541-B6DE-45E8-BCFE-0DFC4F574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B78D45-289B-46AF-8CB9-E6150BEA1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60630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A362AC-B59F-4AC7-B279-57DDD5336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14400"/>
            <a:ext cx="10691265" cy="130759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6042DB-75BD-4EC1-B6D9-8A72EF940C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0635" y="2221992"/>
            <a:ext cx="10691265" cy="37398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DD1378-7C96-4079-B44C-3D86B46575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69448" y="6356350"/>
            <a:ext cx="25495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fld id="{E31BA835-12AC-4E8F-955A-EA3F4DE2791F}" type="datetime1">
              <a:rPr lang="en-US" smtClean="0"/>
              <a:t>5/21/2025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9B6B78-577F-43F5-BAEE-BF72484C98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04088" y="6356350"/>
            <a:ext cx="45397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CC75B8-AF8F-4D8A-9B3D-D1951A64BA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19012" y="6356350"/>
            <a:ext cx="6723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/>
                </a:solidFill>
              </a:defRPr>
            </a:lvl1pPr>
          </a:lstStyle>
          <a:p>
            <a:fld id="{87E7843D-FF13-4365-9478-9625B70A270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64F9B95-9045-48D2-B9F3-2927E98F54AA}"/>
              </a:ext>
            </a:extLst>
          </p:cNvPr>
          <p:cNvCxnSpPr>
            <a:cxnSpLocks/>
          </p:cNvCxnSpPr>
          <p:nvPr/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85AA86F-6A4D-4BCB-A045-D992CDC2959B}"/>
              </a:ext>
            </a:extLst>
          </p:cNvPr>
          <p:cNvCxnSpPr>
            <a:cxnSpLocks/>
          </p:cNvCxnSpPr>
          <p:nvPr/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0649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89" r:id="rId6"/>
    <p:sldLayoutId id="2147483685" r:id="rId7"/>
    <p:sldLayoutId id="2147483686" r:id="rId8"/>
    <p:sldLayoutId id="2147483687" r:id="rId9"/>
    <p:sldLayoutId id="2147483688" r:id="rId10"/>
    <p:sldLayoutId id="2147483690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 cap="all" spc="3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7" Type="http://schemas.openxmlformats.org/officeDocument/2006/relationships/image" Target="../media/image8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0E52DF2-6802-459B-AC2A-AF976DEB1D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5B5A5C4-B44C-4256-A26B-89D199A3A2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45638" y="927260"/>
            <a:ext cx="3162832" cy="2501740"/>
          </a:xfrm>
        </p:spPr>
        <p:txBody>
          <a:bodyPr anchor="t">
            <a:normAutofit/>
          </a:bodyPr>
          <a:lstStyle/>
          <a:p>
            <a:r>
              <a:rPr lang="ru-BY" sz="2800" b="1" dirty="0">
                <a:latin typeface="Arial Narrow" panose="020B0606020202030204" pitchFamily="34" charset="0"/>
                <a:cs typeface="Arial" panose="020B0604020202020204" pitchFamily="34" charset="0"/>
              </a:rPr>
              <a:t>БУМАГА СПЕЦИАЛЬНАЯ САМ</a:t>
            </a:r>
            <a:r>
              <a:rPr lang="ru-RU" sz="2800" b="1" dirty="0">
                <a:latin typeface="Arial Narrow" panose="020B0606020202030204" pitchFamily="34" charset="0"/>
                <a:cs typeface="Arial" panose="020B0604020202020204" pitchFamily="34" charset="0"/>
              </a:rPr>
              <a:t>О</a:t>
            </a:r>
            <a:r>
              <a:rPr lang="ru-BY" sz="2800" b="1" dirty="0">
                <a:latin typeface="Arial Narrow" panose="020B0606020202030204" pitchFamily="34" charset="0"/>
                <a:cs typeface="Arial" panose="020B0604020202020204" pitchFamily="34" charset="0"/>
              </a:rPr>
              <a:t>КЛЕЯЩАЯСЯ С ЗАЩИТНЫМИ СВОЙСТВАМИ</a:t>
            </a:r>
            <a:endParaRPr lang="ru-RU" sz="4000" b="1" dirty="0"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1" descr="Мозаика от цветных геометрических фигур">
            <a:extLst>
              <a:ext uri="{FF2B5EF4-FFF2-40B4-BE49-F238E27FC236}">
                <a16:creationId xmlns:a16="http://schemas.microsoft.com/office/drawing/2014/main" id="{453E58F9-B82E-7D18-E581-18D445EFEF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7320707" cy="6857985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E2E603F-4A95-4FE8-BB06-211DFD75D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15300" y="723900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bject 2">
            <a:extLst>
              <a:ext uri="{FF2B5EF4-FFF2-40B4-BE49-F238E27FC236}">
                <a16:creationId xmlns:a16="http://schemas.microsoft.com/office/drawing/2014/main" id="{C9C31210-5DEC-4D41-B935-464818216C3F}"/>
              </a:ext>
            </a:extLst>
          </p:cNvPr>
          <p:cNvSpPr txBox="1"/>
          <p:nvPr/>
        </p:nvSpPr>
        <p:spPr>
          <a:xfrm>
            <a:off x="8135155" y="3872060"/>
            <a:ext cx="3525802" cy="15039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080">
              <a:lnSpc>
                <a:spcPct val="103299"/>
              </a:lnSpc>
            </a:pPr>
            <a:r>
              <a:rPr lang="en-US" sz="1600" dirty="0" err="1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</a:t>
            </a:r>
            <a:r>
              <a:rPr sz="1600" dirty="0" err="1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пециальный</a:t>
            </a:r>
            <a:r>
              <a:rPr sz="1600" dirty="0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dirty="0" err="1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полимерный</a:t>
            </a:r>
            <a:r>
              <a:rPr sz="1600" dirty="0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dirty="0" err="1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материал</a:t>
            </a:r>
            <a:r>
              <a:rPr sz="1600" dirty="0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dirty="0" err="1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</a:t>
            </a:r>
            <a:r>
              <a:rPr sz="1600" dirty="0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dirty="0" err="1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основе</a:t>
            </a:r>
            <a:r>
              <a:rPr sz="1600" dirty="0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dirty="0" err="1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полипропилена</a:t>
            </a:r>
            <a:r>
              <a:rPr sz="1600" dirty="0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 </a:t>
            </a:r>
            <a:r>
              <a:rPr sz="1600" dirty="0" err="1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элементами</a:t>
            </a:r>
            <a:r>
              <a:rPr sz="1600" dirty="0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dirty="0" err="1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защиты</a:t>
            </a:r>
            <a:r>
              <a:rPr sz="1600" dirty="0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и </a:t>
            </a:r>
            <a:r>
              <a:rPr sz="1600" dirty="0" err="1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функцией</a:t>
            </a:r>
            <a:r>
              <a:rPr sz="1600" dirty="0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dirty="0" err="1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саморазрушения</a:t>
            </a:r>
            <a:r>
              <a:rPr sz="1600" dirty="0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dirty="0" err="1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является</a:t>
            </a:r>
            <a:r>
              <a:rPr sz="1600" dirty="0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dirty="0" err="1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разработкой</a:t>
            </a:r>
            <a:r>
              <a:rPr sz="1600" dirty="0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dirty="0" err="1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двух</a:t>
            </a:r>
            <a:r>
              <a:rPr sz="1600" dirty="0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dirty="0" err="1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предприятий</a:t>
            </a:r>
            <a:r>
              <a:rPr sz="1600" dirty="0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BY" sz="1600" dirty="0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— </a:t>
            </a:r>
            <a:r>
              <a:rPr sz="1600" dirty="0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РУП </a:t>
            </a:r>
            <a:r>
              <a:rPr lang="ru-RU" sz="1600" dirty="0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</a:t>
            </a:r>
            <a:r>
              <a:rPr sz="1600" dirty="0" err="1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Минская</a:t>
            </a:r>
            <a:r>
              <a:rPr sz="1600" dirty="0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dirty="0" err="1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печатная</a:t>
            </a:r>
            <a:r>
              <a:rPr sz="1600" dirty="0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600" dirty="0" err="1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фабрика</a:t>
            </a:r>
            <a:r>
              <a:rPr lang="ru-RU" sz="1600" dirty="0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</a:t>
            </a:r>
            <a:r>
              <a:rPr lang="en-US" sz="1600" dirty="0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      </a:t>
            </a:r>
            <a:r>
              <a:rPr sz="1600" dirty="0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 ЗАО </a:t>
            </a:r>
            <a:r>
              <a:rPr lang="ru-RU" sz="1600" dirty="0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</a:t>
            </a:r>
            <a:r>
              <a:rPr sz="1600" dirty="0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ГОЛОГРАФИЧЕСКАЯ ИНДУСТРИЯ</a:t>
            </a:r>
            <a:r>
              <a:rPr lang="ru-RU" sz="1600" dirty="0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</a:t>
            </a:r>
            <a:endParaRPr sz="1600" dirty="0">
              <a:latin typeface="Arial Narrow" panose="020B060602020203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1" name="Picture 2" descr="D:\WORK\xChange\Hi logo_rus.png">
            <a:extLst>
              <a:ext uri="{FF2B5EF4-FFF2-40B4-BE49-F238E27FC236}">
                <a16:creationId xmlns:a16="http://schemas.microsoft.com/office/drawing/2014/main" id="{76E77FF6-3554-41C1-8A63-77F6C49EB5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5155" y="5658966"/>
            <a:ext cx="3525802" cy="604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51029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AADC0C64-ACDA-4987-BFB3-8CBE1289070C}"/>
              </a:ext>
            </a:extLst>
          </p:cNvPr>
          <p:cNvSpPr/>
          <p:nvPr/>
        </p:nvSpPr>
        <p:spPr>
          <a:xfrm>
            <a:off x="5732283" y="1511699"/>
            <a:ext cx="568965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СОСТАВ МАТЕРИАЛА</a:t>
            </a:r>
            <a:endParaRPr lang="en-US" sz="2000" b="1" dirty="0">
              <a:latin typeface="Arial Narrow" panose="020B060602020203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en-US" sz="2000" dirty="0">
              <a:latin typeface="Arial Narrow" panose="020B060602020203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ru-BY" sz="2000" b="1" dirty="0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Полипропилен</a:t>
            </a:r>
            <a:r>
              <a:rPr lang="en-US" sz="2000" b="1" dirty="0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+ </a:t>
            </a:r>
            <a:r>
              <a:rPr lang="ru-BY" sz="2000" b="1" dirty="0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Неорганические наполнители </a:t>
            </a:r>
            <a:endParaRPr lang="en-US" sz="2000" b="1" dirty="0">
              <a:latin typeface="Arial Narrow" panose="020B060602020203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object 2">
            <a:extLst>
              <a:ext uri="{FF2B5EF4-FFF2-40B4-BE49-F238E27FC236}">
                <a16:creationId xmlns:a16="http://schemas.microsoft.com/office/drawing/2014/main" id="{02D25615-4314-4433-BDC7-8DE58DD6FA23}"/>
              </a:ext>
            </a:extLst>
          </p:cNvPr>
          <p:cNvSpPr txBox="1"/>
          <p:nvPr/>
        </p:nvSpPr>
        <p:spPr>
          <a:xfrm>
            <a:off x="770060" y="1231014"/>
            <a:ext cx="4518377" cy="20694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r>
              <a:rPr lang="ru-BY" sz="2800" b="1" dirty="0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Описание продукции</a:t>
            </a:r>
            <a:endParaRPr lang="en-US" sz="2800" b="1" dirty="0">
              <a:latin typeface="Arial Narrow" panose="020B060602020203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R="5080">
              <a:lnSpc>
                <a:spcPct val="103299"/>
              </a:lnSpc>
            </a:pPr>
            <a:endParaRPr lang="ru-RU" sz="1600" dirty="0">
              <a:latin typeface="Arial Narrow" panose="020B060602020203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R="5080"/>
            <a:r>
              <a:rPr lang="ru-BY" dirty="0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Специальный многослойный полимерный материал с элементами защиты на основе полипропилена и функцией саморазрушения готовой самоклеящейся этикетки, нанесенной на поверхность, при попытке ее отделить</a:t>
            </a:r>
            <a:r>
              <a:rPr lang="en-US" dirty="0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en-US" sz="1600" dirty="0">
              <a:latin typeface="Arial Narrow" panose="020B0606020202030204" pitchFamily="34" charset="0"/>
              <a:cs typeface="Times New Roman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2823FAF6-9EDB-413E-8C51-74A621ED0432}"/>
              </a:ext>
            </a:extLst>
          </p:cNvPr>
          <p:cNvSpPr/>
          <p:nvPr/>
        </p:nvSpPr>
        <p:spPr>
          <a:xfrm>
            <a:off x="659534" y="3354430"/>
            <a:ext cx="77774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94616"/>
            <a:r>
              <a:rPr lang="ru-BY" dirty="0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Методом двухосновного растяжения создаются бесчисленные микропустоты, которые </a:t>
            </a:r>
            <a:r>
              <a:rPr lang="ru-RU" dirty="0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создают</a:t>
            </a:r>
            <a:r>
              <a:rPr lang="ru-BY" dirty="0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непрозрачность и белизну за счет рассеянного отражения света</a:t>
            </a:r>
            <a:r>
              <a:rPr lang="en-US" dirty="0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ru-RU" dirty="0">
              <a:latin typeface="Arial Narrow" panose="020B060602020203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4A61756C-8C7E-4DDD-BF8A-3D8D39B8AE21}"/>
              </a:ext>
            </a:extLst>
          </p:cNvPr>
          <p:cNvGrpSpPr/>
          <p:nvPr/>
        </p:nvGrpSpPr>
        <p:grpSpPr>
          <a:xfrm>
            <a:off x="868057" y="4438687"/>
            <a:ext cx="10613790" cy="1406589"/>
            <a:chOff x="868057" y="3863652"/>
            <a:chExt cx="10613790" cy="1406589"/>
          </a:xfrm>
        </p:grpSpPr>
        <p:sp>
          <p:nvSpPr>
            <p:cNvPr id="22" name="object 3">
              <a:extLst>
                <a:ext uri="{FF2B5EF4-FFF2-40B4-BE49-F238E27FC236}">
                  <a16:creationId xmlns:a16="http://schemas.microsoft.com/office/drawing/2014/main" id="{0F509B31-A048-4C46-9240-72E69BBD8038}"/>
                </a:ext>
              </a:extLst>
            </p:cNvPr>
            <p:cNvSpPr/>
            <p:nvPr/>
          </p:nvSpPr>
          <p:spPr>
            <a:xfrm>
              <a:off x="868057" y="4714032"/>
              <a:ext cx="485711" cy="466088"/>
            </a:xfrm>
            <a:prstGeom prst="rect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3" name="object 4">
              <a:extLst>
                <a:ext uri="{FF2B5EF4-FFF2-40B4-BE49-F238E27FC236}">
                  <a16:creationId xmlns:a16="http://schemas.microsoft.com/office/drawing/2014/main" id="{E8E30AC7-58FE-4EA9-8A03-4207A5B47070}"/>
                </a:ext>
              </a:extLst>
            </p:cNvPr>
            <p:cNvSpPr/>
            <p:nvPr/>
          </p:nvSpPr>
          <p:spPr>
            <a:xfrm>
              <a:off x="4859986" y="3904919"/>
              <a:ext cx="561555" cy="440687"/>
            </a:xfrm>
            <a:prstGeom prst="rect">
              <a:avLst/>
            </a:prstGeom>
            <a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4" name="object 5">
              <a:extLst>
                <a:ext uri="{FF2B5EF4-FFF2-40B4-BE49-F238E27FC236}">
                  <a16:creationId xmlns:a16="http://schemas.microsoft.com/office/drawing/2014/main" id="{8BE2A163-98D6-4C3F-A7DD-15C7D203A2FF}"/>
                </a:ext>
              </a:extLst>
            </p:cNvPr>
            <p:cNvSpPr/>
            <p:nvPr/>
          </p:nvSpPr>
          <p:spPr>
            <a:xfrm>
              <a:off x="8151386" y="3900155"/>
              <a:ext cx="695223" cy="450213"/>
            </a:xfrm>
            <a:prstGeom prst="rect">
              <a:avLst/>
            </a:prstGeom>
            <a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5" name="object 6">
              <a:extLst>
                <a:ext uri="{FF2B5EF4-FFF2-40B4-BE49-F238E27FC236}">
                  <a16:creationId xmlns:a16="http://schemas.microsoft.com/office/drawing/2014/main" id="{452BF571-BC52-4D4C-B409-FF7EBE1D7E4B}"/>
                </a:ext>
              </a:extLst>
            </p:cNvPr>
            <p:cNvSpPr/>
            <p:nvPr/>
          </p:nvSpPr>
          <p:spPr>
            <a:xfrm>
              <a:off x="8255157" y="4667031"/>
              <a:ext cx="487679" cy="485365"/>
            </a:xfrm>
            <a:prstGeom prst="rect">
              <a:avLst/>
            </a:prstGeom>
            <a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6" name="object 6">
              <a:extLst>
                <a:ext uri="{FF2B5EF4-FFF2-40B4-BE49-F238E27FC236}">
                  <a16:creationId xmlns:a16="http://schemas.microsoft.com/office/drawing/2014/main" id="{7D99D53F-9B5A-4012-BE2C-6A776EB6C8E2}"/>
                </a:ext>
              </a:extLst>
            </p:cNvPr>
            <p:cNvSpPr/>
            <p:nvPr/>
          </p:nvSpPr>
          <p:spPr>
            <a:xfrm>
              <a:off x="868057" y="3964372"/>
              <a:ext cx="457174" cy="443852"/>
            </a:xfrm>
            <a:prstGeom prst="rect">
              <a:avLst/>
            </a:prstGeom>
            <a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7" name="object 7">
              <a:extLst>
                <a:ext uri="{FF2B5EF4-FFF2-40B4-BE49-F238E27FC236}">
                  <a16:creationId xmlns:a16="http://schemas.microsoft.com/office/drawing/2014/main" id="{83736B0F-0CCA-45A0-BD0A-B4EA7C0E69D4}"/>
                </a:ext>
              </a:extLst>
            </p:cNvPr>
            <p:cNvSpPr/>
            <p:nvPr/>
          </p:nvSpPr>
          <p:spPr>
            <a:xfrm>
              <a:off x="4953760" y="4693927"/>
              <a:ext cx="380574" cy="458469"/>
            </a:xfrm>
            <a:prstGeom prst="rect">
              <a:avLst/>
            </a:prstGeom>
            <a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8" name="Прямоугольник 27">
              <a:extLst>
                <a:ext uri="{FF2B5EF4-FFF2-40B4-BE49-F238E27FC236}">
                  <a16:creationId xmlns:a16="http://schemas.microsoft.com/office/drawing/2014/main" id="{03DF30F9-579A-4A6A-A01B-AD6B838A5BDD}"/>
                </a:ext>
              </a:extLst>
            </p:cNvPr>
            <p:cNvSpPr/>
            <p:nvPr/>
          </p:nvSpPr>
          <p:spPr>
            <a:xfrm>
              <a:off x="1476203" y="3901206"/>
              <a:ext cx="2701890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600" dirty="0">
                  <a:latin typeface="Arial Narrow" panose="020B060602020203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С</a:t>
              </a:r>
              <a:r>
                <a:rPr lang="ru-BY" sz="1600" dirty="0" err="1">
                  <a:latin typeface="Arial Narrow" panose="020B060602020203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овместим</a:t>
              </a:r>
              <a:r>
                <a:rPr lang="ru-BY" sz="1600" dirty="0">
                  <a:latin typeface="Arial Narrow" panose="020B060602020203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со всеми технологиями печати</a:t>
              </a:r>
              <a:endParaRPr lang="ru-RU" sz="1600" dirty="0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9" name="Прямоугольник 28">
              <a:extLst>
                <a:ext uri="{FF2B5EF4-FFF2-40B4-BE49-F238E27FC236}">
                  <a16:creationId xmlns:a16="http://schemas.microsoft.com/office/drawing/2014/main" id="{01EB8407-276D-43B0-A1CC-55DD7749BE23}"/>
                </a:ext>
              </a:extLst>
            </p:cNvPr>
            <p:cNvSpPr/>
            <p:nvPr/>
          </p:nvSpPr>
          <p:spPr>
            <a:xfrm>
              <a:off x="5540638" y="4685466"/>
              <a:ext cx="1712097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BY" sz="1600" dirty="0">
                  <a:latin typeface="Arial Narrow" panose="020B060602020203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Наличие функции саморазрушения</a:t>
              </a:r>
              <a:endParaRPr lang="ru-RU" sz="1600" dirty="0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30" name="Прямоугольник 29">
              <a:extLst>
                <a:ext uri="{FF2B5EF4-FFF2-40B4-BE49-F238E27FC236}">
                  <a16:creationId xmlns:a16="http://schemas.microsoft.com/office/drawing/2014/main" id="{30FF1929-F3BA-480C-8453-4D247894D119}"/>
                </a:ext>
              </a:extLst>
            </p:cNvPr>
            <p:cNvSpPr/>
            <p:nvPr/>
          </p:nvSpPr>
          <p:spPr>
            <a:xfrm>
              <a:off x="1498041" y="4685466"/>
              <a:ext cx="2800581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R="269875"/>
              <a:r>
                <a:rPr lang="ru-BY" sz="1600" dirty="0">
                  <a:latin typeface="Arial Narrow" panose="020B060602020203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Устойчив к воде, жиру, маслу, водным растворам спиртов</a:t>
              </a:r>
              <a:endParaRPr lang="en-US" sz="1600" dirty="0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31" name="Прямоугольник 30">
              <a:extLst>
                <a:ext uri="{FF2B5EF4-FFF2-40B4-BE49-F238E27FC236}">
                  <a16:creationId xmlns:a16="http://schemas.microsoft.com/office/drawing/2014/main" id="{B2CA4B68-9CAA-4276-9EAF-E3B36BD4FEF5}"/>
                </a:ext>
              </a:extLst>
            </p:cNvPr>
            <p:cNvSpPr/>
            <p:nvPr/>
          </p:nvSpPr>
          <p:spPr>
            <a:xfrm>
              <a:off x="5542161" y="3863652"/>
              <a:ext cx="1616009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BY" sz="1600" dirty="0">
                  <a:latin typeface="Arial Narrow" panose="020B060602020203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Пригоден для горячего тиснения</a:t>
              </a:r>
              <a:endParaRPr lang="en-US" sz="1600" dirty="0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32" name="Прямоугольник 31">
              <a:extLst>
                <a:ext uri="{FF2B5EF4-FFF2-40B4-BE49-F238E27FC236}">
                  <a16:creationId xmlns:a16="http://schemas.microsoft.com/office/drawing/2014/main" id="{9F1CEC94-2FC0-4370-870C-61668B567E06}"/>
                </a:ext>
              </a:extLst>
            </p:cNvPr>
            <p:cNvSpPr/>
            <p:nvPr/>
          </p:nvSpPr>
          <p:spPr>
            <a:xfrm>
              <a:off x="8989364" y="3864015"/>
              <a:ext cx="2492483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R="138430"/>
              <a:r>
                <a:rPr lang="ru-BY" sz="1600" dirty="0">
                  <a:latin typeface="Arial Narrow" panose="020B060602020203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Совместим со всеми традиционными клеевыми покрытиями</a:t>
              </a:r>
              <a:endParaRPr lang="en-US" sz="1600" dirty="0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33" name="Прямоугольник 32">
              <a:extLst>
                <a:ext uri="{FF2B5EF4-FFF2-40B4-BE49-F238E27FC236}">
                  <a16:creationId xmlns:a16="http://schemas.microsoft.com/office/drawing/2014/main" id="{1BE08490-2B78-434B-8DDA-A6F59FA77267}"/>
                </a:ext>
              </a:extLst>
            </p:cNvPr>
            <p:cNvSpPr/>
            <p:nvPr/>
          </p:nvSpPr>
          <p:spPr>
            <a:xfrm>
              <a:off x="8989363" y="4836298"/>
              <a:ext cx="2492483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R="144145"/>
              <a:r>
                <a:rPr lang="ru-BY" sz="1600" dirty="0">
                  <a:latin typeface="Arial Narrow" panose="020B060602020203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Устойчив к УФ-излучению</a:t>
              </a:r>
              <a:endParaRPr lang="en-US" sz="1600" dirty="0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390990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6948CAE-1DA1-43B8-8B9F-985C239042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227" y="1142155"/>
            <a:ext cx="10579281" cy="4725875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211FEA1-FFAA-4603-B5DC-FEEE101CDFE1}"/>
              </a:ext>
            </a:extLst>
          </p:cNvPr>
          <p:cNvSpPr/>
          <p:nvPr/>
        </p:nvSpPr>
        <p:spPr>
          <a:xfrm>
            <a:off x="647513" y="1142156"/>
            <a:ext cx="333039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/>
            <a:r>
              <a:rPr lang="ru-BY" sz="2800" b="1" spc="-5" dirty="0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Структура матери</a:t>
            </a:r>
            <a:r>
              <a:rPr lang="ru-RU" sz="2800" b="1" spc="-5" dirty="0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</a:t>
            </a:r>
            <a:r>
              <a:rPr lang="ru-BY" sz="2800" b="1" spc="-5" dirty="0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ла</a:t>
            </a:r>
            <a:endParaRPr lang="en-US" sz="2800" b="1" spc="-5" dirty="0">
              <a:latin typeface="Arial Narrow" panose="020B060602020203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32491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31359EE-700E-4CD8-A5BA-E232A37A9C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1058" y="912950"/>
            <a:ext cx="3612169" cy="196222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04594EF-6196-4E6F-8CE8-9625FE15A28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81429" y="1029029"/>
            <a:ext cx="4967927" cy="4830188"/>
          </a:xfrm>
          <a:prstGeom prst="ellipse">
            <a:avLst/>
          </a:prstGeom>
          <a:ln>
            <a:noFill/>
          </a:ln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9357C70-F6D0-46A4-AC64-68C4E7087FCF}"/>
              </a:ext>
            </a:extLst>
          </p:cNvPr>
          <p:cNvSpPr/>
          <p:nvPr/>
        </p:nvSpPr>
        <p:spPr>
          <a:xfrm>
            <a:off x="647513" y="1142156"/>
            <a:ext cx="327557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/>
            <a:r>
              <a:rPr lang="ru-BY" sz="2800" b="1" spc="-5" dirty="0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Защитные элементы</a:t>
            </a:r>
            <a:endParaRPr lang="en-US" sz="2800" b="1" spc="-5" dirty="0">
              <a:latin typeface="Arial Narrow" panose="020B060602020203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44907FE-F488-4342-9270-0DDCF2DD4C2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6812" y="2528343"/>
            <a:ext cx="3182834" cy="2356505"/>
          </a:xfrm>
          <a:prstGeom prst="rect">
            <a:avLst/>
          </a:prstGeom>
        </p:spPr>
      </p:pic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332F2AF8-3319-4FF0-8027-C1E58B7DA275}"/>
              </a:ext>
            </a:extLst>
          </p:cNvPr>
          <p:cNvCxnSpPr>
            <a:cxnSpLocks/>
          </p:cNvCxnSpPr>
          <p:nvPr/>
        </p:nvCxnSpPr>
        <p:spPr>
          <a:xfrm flipH="1" flipV="1">
            <a:off x="4044102" y="2535810"/>
            <a:ext cx="3195687" cy="1170785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47AB795E-A85D-48D3-9BBA-4BF8AE2C3FA4}"/>
              </a:ext>
            </a:extLst>
          </p:cNvPr>
          <p:cNvCxnSpPr/>
          <p:nvPr/>
        </p:nvCxnSpPr>
        <p:spPr>
          <a:xfrm flipV="1">
            <a:off x="4039646" y="3706595"/>
            <a:ext cx="3200143" cy="1178253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75209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A73D9DAC-7C09-4FE7-ADA4-E7C5EF5D3B3E}"/>
              </a:ext>
            </a:extLst>
          </p:cNvPr>
          <p:cNvSpPr txBox="1"/>
          <p:nvPr/>
        </p:nvSpPr>
        <p:spPr>
          <a:xfrm>
            <a:off x="770061" y="1231014"/>
            <a:ext cx="3614689" cy="21360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080">
              <a:lnSpc>
                <a:spcPct val="103299"/>
              </a:lnSpc>
            </a:pPr>
            <a:r>
              <a:rPr lang="ru-BY" sz="2800" b="1" spc="-5" dirty="0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Толщина </a:t>
            </a:r>
            <a:r>
              <a:rPr lang="en-US" sz="2800" b="1" spc="-5" dirty="0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90</a:t>
            </a:r>
            <a:r>
              <a:rPr lang="ru-BY" sz="2800" b="1" spc="-5" dirty="0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мкм</a:t>
            </a:r>
            <a:endParaRPr lang="en-US" sz="2800" b="1" spc="-5" dirty="0">
              <a:latin typeface="Arial Narrow" panose="020B060602020203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R="5080">
              <a:lnSpc>
                <a:spcPct val="103299"/>
              </a:lnSpc>
            </a:pPr>
            <a:endParaRPr lang="en-US" b="1" spc="-5" dirty="0">
              <a:latin typeface="Arial Narrow" panose="020B060602020203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R="5080">
              <a:lnSpc>
                <a:spcPct val="103299"/>
              </a:lnSpc>
            </a:pPr>
            <a:r>
              <a:rPr lang="ru-BY" dirty="0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Применяется при производстве контрольных знаков и акцизных марок на самоклеящейся основе с элементами защиты и с функцией саморазрушения готовой самоклеящейся этикетки</a:t>
            </a:r>
            <a:endParaRPr lang="en-US" dirty="0">
              <a:latin typeface="Arial Narrow" panose="020B060602020203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object 2">
            <a:extLst>
              <a:ext uri="{FF2B5EF4-FFF2-40B4-BE49-F238E27FC236}">
                <a16:creationId xmlns:a16="http://schemas.microsoft.com/office/drawing/2014/main" id="{AF6AF360-0696-4B66-A561-2EDDF358B203}"/>
              </a:ext>
            </a:extLst>
          </p:cNvPr>
          <p:cNvSpPr txBox="1"/>
          <p:nvPr/>
        </p:nvSpPr>
        <p:spPr>
          <a:xfrm>
            <a:off x="4694548" y="1231014"/>
            <a:ext cx="6943269" cy="21147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r>
              <a:rPr lang="ru-BY" sz="2800" b="1" spc="-5" dirty="0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Толщина 70 мкм</a:t>
            </a:r>
            <a:endParaRPr lang="en-US" sz="2800" b="1" spc="-5" dirty="0">
              <a:latin typeface="Arial Narrow" panose="020B060602020203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b="1" spc="-5" dirty="0">
              <a:latin typeface="Arial Narrow" panose="020B060602020203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R="108585">
              <a:lnSpc>
                <a:spcPct val="103299"/>
              </a:lnSpc>
            </a:pPr>
            <a:r>
              <a:rPr lang="ru-BY" dirty="0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Применяется при производстве стикеров с </a:t>
            </a:r>
            <a:r>
              <a:rPr lang="en-US" dirty="0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Data-Matrix </a:t>
            </a:r>
            <a:r>
              <a:rPr lang="ru-BY" dirty="0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кодом с элементами защиты и с функцией саморазрушения готовой самоклеящейся этикетки для сложных поверхностей или при малой площади контакта с оклеиваемой поверхностью. Подходит для категории товаров «Молочная продукция», «Легкая промышленность» и «Обувь»</a:t>
            </a:r>
            <a:endParaRPr lang="en-US" dirty="0">
              <a:latin typeface="Arial Narrow" panose="020B060602020203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13A233D9-388F-4723-980D-DC84E7A9D6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060" y="3638745"/>
            <a:ext cx="3614690" cy="2409793"/>
          </a:xfr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61D6A79A-4EAC-4313-A04A-3BC6385238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513065" y="3638745"/>
            <a:ext cx="3908875" cy="2409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B5536162-64FF-4342-A7FE-0BD091ED33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7" r="9501" b="8828"/>
          <a:stretch/>
        </p:blipFill>
        <p:spPr bwMode="auto">
          <a:xfrm>
            <a:off x="4492916" y="3638744"/>
            <a:ext cx="2911982" cy="2409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55636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7">
            <a:extLst>
              <a:ext uri="{FF2B5EF4-FFF2-40B4-BE49-F238E27FC236}">
                <a16:creationId xmlns:a16="http://schemas.microsoft.com/office/drawing/2014/main" id="{6D10A9E1-06E5-4529-911F-D96A0AB27F39}"/>
              </a:ext>
            </a:extLst>
          </p:cNvPr>
          <p:cNvSpPr/>
          <p:nvPr/>
        </p:nvSpPr>
        <p:spPr>
          <a:xfrm>
            <a:off x="790054" y="1757138"/>
            <a:ext cx="5524620" cy="4200602"/>
          </a:xfrm>
          <a:prstGeom prst="rect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E23BCA0-A232-4AD9-9517-5E0B46D16245}"/>
              </a:ext>
            </a:extLst>
          </p:cNvPr>
          <p:cNvSpPr/>
          <p:nvPr/>
        </p:nvSpPr>
        <p:spPr>
          <a:xfrm>
            <a:off x="6664751" y="2153064"/>
            <a:ext cx="461913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6350"/>
            <a:r>
              <a:rPr lang="ru-BY" dirty="0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Наличие большого количества микропустот обеспечивает легкое разрушение специального полимерного материала</a:t>
            </a:r>
            <a:r>
              <a:rPr lang="en-US" dirty="0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BAA6041-3DCD-415D-8C4E-4C07651A7B46}"/>
              </a:ext>
            </a:extLst>
          </p:cNvPr>
          <p:cNvSpPr/>
          <p:nvPr/>
        </p:nvSpPr>
        <p:spPr>
          <a:xfrm>
            <a:off x="697584" y="1142156"/>
            <a:ext cx="47165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BY" sz="2800" b="1" dirty="0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Функция саморазрушения</a:t>
            </a:r>
            <a:endParaRPr lang="en-US" sz="2800" b="1" dirty="0">
              <a:latin typeface="Arial Narrow" panose="020B060602020203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ECF1FBA-4F61-4F36-94B3-68296239E2AD}"/>
              </a:ext>
            </a:extLst>
          </p:cNvPr>
          <p:cNvSpPr/>
          <p:nvPr/>
        </p:nvSpPr>
        <p:spPr>
          <a:xfrm>
            <a:off x="6664751" y="3257569"/>
            <a:ext cx="4901937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  <a:tabLst>
                <a:tab pos="1203330" algn="l"/>
              </a:tabLst>
            </a:pPr>
            <a:r>
              <a:rPr lang="ru-BY" b="1" dirty="0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Многослойный продукт </a:t>
            </a:r>
            <a:endParaRPr lang="en-US" b="1" dirty="0">
              <a:latin typeface="Arial Narrow" panose="020B060602020203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marR="5080" indent="-285750">
              <a:spcBef>
                <a:spcPts val="1200"/>
              </a:spcBef>
              <a:buFont typeface="Arial" panose="020B0604020202020204" pitchFamily="34" charset="0"/>
              <a:buChar char="•"/>
              <a:tabLst>
                <a:tab pos="1203330" algn="l"/>
              </a:tabLst>
            </a:pPr>
            <a:r>
              <a:rPr lang="ru-RU" b="1" dirty="0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</a:t>
            </a:r>
            <a:r>
              <a:rPr lang="ru-BY" b="1" dirty="0" err="1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азрушение</a:t>
            </a:r>
            <a:r>
              <a:rPr lang="ru-BY" b="1" dirty="0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обеспечивается базовым слоем </a:t>
            </a:r>
            <a:endParaRPr lang="en-US" b="1" dirty="0">
              <a:latin typeface="Arial Narrow" panose="020B060602020203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marR="171451" indent="-285750">
              <a:spcBef>
                <a:spcPts val="1200"/>
              </a:spcBef>
              <a:buFont typeface="Arial" panose="020B0604020202020204" pitchFamily="34" charset="0"/>
              <a:buChar char="•"/>
              <a:tabLst>
                <a:tab pos="1203330" algn="l"/>
              </a:tabLst>
            </a:pPr>
            <a:r>
              <a:rPr lang="ru-BY" b="1" dirty="0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Поверхностный слой делает многослойный материал похожим на бумагу</a:t>
            </a:r>
            <a:endParaRPr lang="en-US" b="1" dirty="0">
              <a:latin typeface="Arial Narrow" panose="020B060602020203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52561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39DF648-75ED-4B41-80CB-4C3A99AFA4D0}"/>
              </a:ext>
            </a:extLst>
          </p:cNvPr>
          <p:cNvSpPr/>
          <p:nvPr/>
        </p:nvSpPr>
        <p:spPr>
          <a:xfrm>
            <a:off x="676022" y="1142156"/>
            <a:ext cx="262335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/>
            <a:r>
              <a:rPr lang="ru-BY" dirty="0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Процесс разрушения </a:t>
            </a:r>
            <a:endParaRPr lang="en-US" dirty="0">
              <a:latin typeface="Arial Narrow" panose="020B060602020203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116CAC69-697E-498E-9C3F-D47B71483AE6}"/>
              </a:ext>
            </a:extLst>
          </p:cNvPr>
          <p:cNvGrpSpPr/>
          <p:nvPr/>
        </p:nvGrpSpPr>
        <p:grpSpPr>
          <a:xfrm>
            <a:off x="4169112" y="1000754"/>
            <a:ext cx="6860249" cy="2185506"/>
            <a:chOff x="1216059" y="2272496"/>
            <a:chExt cx="9885844" cy="2514592"/>
          </a:xfrm>
        </p:grpSpPr>
        <p:sp>
          <p:nvSpPr>
            <p:cNvPr id="5" name="object 8">
              <a:extLst>
                <a:ext uri="{FF2B5EF4-FFF2-40B4-BE49-F238E27FC236}">
                  <a16:creationId xmlns:a16="http://schemas.microsoft.com/office/drawing/2014/main" id="{8D85375E-6EE9-4326-8E84-136831EC1DE7}"/>
                </a:ext>
              </a:extLst>
            </p:cNvPr>
            <p:cNvSpPr/>
            <p:nvPr/>
          </p:nvSpPr>
          <p:spPr>
            <a:xfrm>
              <a:off x="1216059" y="2404502"/>
              <a:ext cx="3066382" cy="2382586"/>
            </a:xfrm>
            <a:prstGeom prst="rect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" name="object 9">
              <a:extLst>
                <a:ext uri="{FF2B5EF4-FFF2-40B4-BE49-F238E27FC236}">
                  <a16:creationId xmlns:a16="http://schemas.microsoft.com/office/drawing/2014/main" id="{8CB956A5-F000-4B2E-A29E-9709F036ABAF}"/>
                </a:ext>
              </a:extLst>
            </p:cNvPr>
            <p:cNvSpPr/>
            <p:nvPr/>
          </p:nvSpPr>
          <p:spPr>
            <a:xfrm>
              <a:off x="4601789" y="2272496"/>
              <a:ext cx="2988421" cy="2382586"/>
            </a:xfrm>
            <a:prstGeom prst="rect">
              <a:avLst/>
            </a:prstGeom>
            <a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10">
              <a:extLst>
                <a:ext uri="{FF2B5EF4-FFF2-40B4-BE49-F238E27FC236}">
                  <a16:creationId xmlns:a16="http://schemas.microsoft.com/office/drawing/2014/main" id="{3F7A26F5-BDE0-477D-82E5-1DB0953A7089}"/>
                </a:ext>
              </a:extLst>
            </p:cNvPr>
            <p:cNvSpPr/>
            <p:nvPr/>
          </p:nvSpPr>
          <p:spPr>
            <a:xfrm>
              <a:off x="7909558" y="2306193"/>
              <a:ext cx="3192345" cy="2348889"/>
            </a:xfrm>
            <a:prstGeom prst="rect">
              <a:avLst/>
            </a:prstGeom>
            <a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0" name="object 4">
            <a:extLst>
              <a:ext uri="{FF2B5EF4-FFF2-40B4-BE49-F238E27FC236}">
                <a16:creationId xmlns:a16="http://schemas.microsoft.com/office/drawing/2014/main" id="{45581EBD-ED4B-44BB-BC16-49E844735AF5}"/>
              </a:ext>
            </a:extLst>
          </p:cNvPr>
          <p:cNvSpPr/>
          <p:nvPr/>
        </p:nvSpPr>
        <p:spPr>
          <a:xfrm>
            <a:off x="4698439" y="3671741"/>
            <a:ext cx="5940423" cy="2371723"/>
          </a:xfrm>
          <a:prstGeom prst="rect">
            <a:avLst/>
          </a:prstGeom>
          <a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290A17DC-0D8E-42F6-A081-4B63724324EB}"/>
              </a:ext>
            </a:extLst>
          </p:cNvPr>
          <p:cNvSpPr/>
          <p:nvPr/>
        </p:nvSpPr>
        <p:spPr>
          <a:xfrm>
            <a:off x="676022" y="4147792"/>
            <a:ext cx="28967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/>
            <a:r>
              <a:rPr lang="ru-BY" dirty="0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Пример</a:t>
            </a:r>
            <a:r>
              <a:rPr lang="ru-RU" dirty="0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ы</a:t>
            </a:r>
            <a:r>
              <a:rPr lang="ru-BY" dirty="0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разрушения</a:t>
            </a:r>
            <a:endParaRPr lang="en-US" dirty="0">
              <a:latin typeface="Arial Narrow" panose="020B060602020203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61399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39DF648-75ED-4B41-80CB-4C3A99AFA4D0}"/>
              </a:ext>
            </a:extLst>
          </p:cNvPr>
          <p:cNvSpPr/>
          <p:nvPr/>
        </p:nvSpPr>
        <p:spPr>
          <a:xfrm>
            <a:off x="722927" y="991324"/>
            <a:ext cx="537307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BY" sz="2800" b="1" dirty="0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Возможности данной технологии</a:t>
            </a:r>
            <a:endParaRPr lang="en-US" sz="2800" b="1" dirty="0">
              <a:latin typeface="Arial Narrow" panose="020B060602020203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object 2">
            <a:extLst>
              <a:ext uri="{FF2B5EF4-FFF2-40B4-BE49-F238E27FC236}">
                <a16:creationId xmlns:a16="http://schemas.microsoft.com/office/drawing/2014/main" id="{AB4F555C-E2DF-4001-A3A0-A79800577030}"/>
              </a:ext>
            </a:extLst>
          </p:cNvPr>
          <p:cNvSpPr txBox="1"/>
          <p:nvPr/>
        </p:nvSpPr>
        <p:spPr>
          <a:xfrm>
            <a:off x="799402" y="1682611"/>
            <a:ext cx="5648532" cy="17442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400"/>
              </a:lnSpc>
            </a:pPr>
            <a:r>
              <a:rPr dirty="0" err="1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Дополнительн</a:t>
            </a:r>
            <a:r>
              <a:rPr lang="ru-RU" dirty="0" err="1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ые</a:t>
            </a:r>
            <a:r>
              <a:rPr dirty="0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dirty="0" err="1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микропустот</a:t>
            </a:r>
            <a:r>
              <a:rPr lang="ru-RU" dirty="0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ы</a:t>
            </a:r>
            <a:r>
              <a:rPr dirty="0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dirty="0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придают </a:t>
            </a:r>
            <a:r>
              <a:rPr dirty="0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материалу </a:t>
            </a:r>
            <a:r>
              <a:rPr lang="ru-RU" dirty="0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улучшенные </a:t>
            </a:r>
            <a:r>
              <a:rPr lang="ru-BY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свойства</a:t>
            </a:r>
            <a:r>
              <a:rPr lang="en-US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endParaRPr dirty="0">
              <a:latin typeface="Arial Narrow" panose="020B060602020203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lnSpc>
                <a:spcPts val="2400"/>
              </a:lnSpc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241301" algn="l"/>
              </a:tabLst>
            </a:pPr>
            <a:r>
              <a:rPr lang="ru-RU" dirty="0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dirty="0" err="1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повышенную</a:t>
            </a:r>
            <a:r>
              <a:rPr dirty="0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dirty="0" err="1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белизну</a:t>
            </a:r>
            <a:r>
              <a:rPr lang="en-US" dirty="0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dirty="0">
              <a:latin typeface="Arial Narrow" panose="020B060602020203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lnSpc>
                <a:spcPts val="2400"/>
              </a:lnSpc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241301" algn="l"/>
              </a:tabLst>
            </a:pPr>
            <a:r>
              <a:rPr lang="ru-RU" dirty="0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BY" dirty="0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повышенную отражающую поверхность</a:t>
            </a:r>
            <a:r>
              <a:rPr lang="en-US" dirty="0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dirty="0">
              <a:latin typeface="Arial Narrow" panose="020B060602020203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lnSpc>
                <a:spcPts val="2400"/>
              </a:lnSpc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241301" algn="l"/>
              </a:tabLst>
            </a:pPr>
            <a:r>
              <a:rPr lang="ru-RU" dirty="0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dirty="0" err="1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гигроскопичность</a:t>
            </a:r>
            <a:r>
              <a:rPr lang="en-US" dirty="0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dirty="0">
              <a:latin typeface="Arial Narrow" panose="020B060602020203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2218CD81-1E60-4B59-B9F3-67F1B9E335AA}"/>
              </a:ext>
            </a:extLst>
          </p:cNvPr>
          <p:cNvSpPr/>
          <p:nvPr/>
        </p:nvSpPr>
        <p:spPr>
          <a:xfrm>
            <a:off x="722927" y="5522941"/>
            <a:ext cx="15706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BY" dirty="0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Пример</a:t>
            </a:r>
            <a:r>
              <a:rPr lang="ru-RU" dirty="0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ы</a:t>
            </a:r>
            <a:r>
              <a:rPr lang="ru-BY" dirty="0"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использования</a:t>
            </a:r>
            <a:endParaRPr lang="en-US" dirty="0">
              <a:latin typeface="Arial Narrow" panose="020B060602020203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ECCA4634-EAD3-4CA7-BC16-7D5A51467BB2}"/>
              </a:ext>
            </a:extLst>
          </p:cNvPr>
          <p:cNvGrpSpPr/>
          <p:nvPr/>
        </p:nvGrpSpPr>
        <p:grpSpPr>
          <a:xfrm>
            <a:off x="2478742" y="3666003"/>
            <a:ext cx="2200029" cy="2441714"/>
            <a:chOff x="3694081" y="3429001"/>
            <a:chExt cx="2401920" cy="2678716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D0F3BC71-2C96-4FDD-A009-E50B194100F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3694081" y="3429001"/>
              <a:ext cx="2401920" cy="26787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Рисунок 8">
              <a:extLst>
                <a:ext uri="{FF2B5EF4-FFF2-40B4-BE49-F238E27FC236}">
                  <a16:creationId xmlns:a16="http://schemas.microsoft.com/office/drawing/2014/main" id="{8FD1291C-DC17-4D94-A0C9-E4EAD950095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54318">
              <a:off x="4790412" y="5274953"/>
              <a:ext cx="522545" cy="522545"/>
            </a:xfrm>
            <a:prstGeom prst="rect">
              <a:avLst/>
            </a:prstGeom>
          </p:spPr>
        </p:pic>
      </p:grp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97AD7C9-4B19-4112-976A-A231170C6DE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4894" y="891159"/>
            <a:ext cx="3477704" cy="5216557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58C3419D-429E-4CF8-8F12-7A2960FBB5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60" r="6389"/>
          <a:stretch/>
        </p:blipFill>
        <p:spPr bwMode="auto">
          <a:xfrm>
            <a:off x="4863958" y="3666003"/>
            <a:ext cx="2865749" cy="2441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4929521"/>
      </p:ext>
    </p:extLst>
  </p:cSld>
  <p:clrMapOvr>
    <a:masterClrMapping/>
  </p:clrMapOvr>
</p:sld>
</file>

<file path=ppt/theme/theme1.xml><?xml version="1.0" encoding="utf-8"?>
<a:theme xmlns:a="http://schemas.openxmlformats.org/drawingml/2006/main" name="ChronicleVTI">
  <a:themeElements>
    <a:clrScheme name="Chronicle">
      <a:dk1>
        <a:srgbClr val="000000"/>
      </a:dk1>
      <a:lt1>
        <a:srgbClr val="FFFFFF"/>
      </a:lt1>
      <a:dk2>
        <a:srgbClr val="1C1C32"/>
      </a:dk2>
      <a:lt2>
        <a:srgbClr val="F8F4F1"/>
      </a:lt2>
      <a:accent1>
        <a:srgbClr val="734B67"/>
      </a:accent1>
      <a:accent2>
        <a:srgbClr val="959EBB"/>
      </a:accent2>
      <a:accent3>
        <a:srgbClr val="596781"/>
      </a:accent3>
      <a:accent4>
        <a:srgbClr val="7F6E8C"/>
      </a:accent4>
      <a:accent5>
        <a:srgbClr val="DB9A8F"/>
      </a:accent5>
      <a:accent6>
        <a:srgbClr val="C29AB1"/>
      </a:accent6>
      <a:hlink>
        <a:srgbClr val="778BA2"/>
      </a:hlink>
      <a:folHlink>
        <a:srgbClr val="A27C99"/>
      </a:folHlink>
    </a:clrScheme>
    <a:fontScheme name="Univers Calisto">
      <a:majorFont>
        <a:latin typeface="Univers Condensed"/>
        <a:ea typeface=""/>
        <a:cs typeface=""/>
      </a:majorFont>
      <a:minorFont>
        <a:latin typeface="Calisto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 w="12700" cap="flat" cmpd="sng" algn="ctr">
          <a:noFill/>
          <a:prstDash val="solid"/>
          <a:miter lim="800000"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chemeClr val="accent1">
                  <a:shade val="50000"/>
                </a:schemeClr>
              </a:solidFill>
              <a:prstDash val="solid"/>
              <a:miter lim="800000"/>
            </a14:hiddenLine>
          </a:ext>
        </a:ex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ChronicleVTI" id="{508E4D90-5116-4BF0-876B-3F422DD1F65F}" vid="{AA21DC3D-92A8-43A4-8358-ED428371CD55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366</TotalTime>
  <Words>261</Words>
  <Application>Microsoft Office PowerPoint</Application>
  <PresentationFormat>Широкоэкранный</PresentationFormat>
  <Paragraphs>36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Arial Narrow</vt:lpstr>
      <vt:lpstr>Calibri</vt:lpstr>
      <vt:lpstr>Calisto MT</vt:lpstr>
      <vt:lpstr>Univers Condensed</vt:lpstr>
      <vt:lpstr>ChronicleVTI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Виталий Исаков</dc:creator>
  <cp:lastModifiedBy>Василевич О.В.</cp:lastModifiedBy>
  <cp:revision>38</cp:revision>
  <dcterms:created xsi:type="dcterms:W3CDTF">2025-04-22T12:30:23Z</dcterms:created>
  <dcterms:modified xsi:type="dcterms:W3CDTF">2025-05-21T07:11:01Z</dcterms:modified>
</cp:coreProperties>
</file>